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1pPr>
    <a:lvl2pPr marL="0" marR="0" indent="228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2pPr>
    <a:lvl3pPr marL="0" marR="0" indent="457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3pPr>
    <a:lvl4pPr marL="0" marR="0" indent="685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4pPr>
    <a:lvl5pPr marL="0" marR="0" indent="9144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5pPr>
    <a:lvl6pPr marL="0" marR="0" indent="11430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6pPr>
    <a:lvl7pPr marL="0" marR="0" indent="1371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7pPr>
    <a:lvl8pPr marL="0" marR="0" indent="1600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8pPr>
    <a:lvl9pPr marL="0" marR="0" indent="1828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25400" cap="flat">
              <a:solidFill>
                <a:srgbClr val="5B5854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5B5854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B5854"/>
              </a:solidFill>
              <a:prstDash val="solid"/>
              <a:miter lim="400000"/>
            </a:ln>
          </a:top>
          <a:bottom>
            <a:ln w="12700" cap="flat">
              <a:solidFill>
                <a:srgbClr val="5B5854"/>
              </a:solidFill>
              <a:prstDash val="solid"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25400" cap="flat">
              <a:solidFill>
                <a:srgbClr val="5B5854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2">
              <a:hueOff val="-1122706"/>
              <a:satOff val="6504"/>
              <a:lumOff val="15871"/>
              <a:alpha val="17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38100" cap="flat">
              <a:solidFill>
                <a:srgbClr val="5B5854"/>
              </a:solidFill>
              <a:prstDash val="solid"/>
              <a:miter lim="400000"/>
            </a:ln>
          </a:right>
          <a:top>
            <a:ln w="12700" cap="flat">
              <a:solidFill>
                <a:srgbClr val="5B5854"/>
              </a:solidFill>
              <a:prstDash val="solid"/>
              <a:miter lim="400000"/>
            </a:ln>
          </a:top>
          <a:bottom>
            <a:ln w="12700" cap="flat">
              <a:solidFill>
                <a:srgbClr val="5B5854"/>
              </a:solidFill>
              <a:prstDash val="solid"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12700" cap="flat">
              <a:solidFill>
                <a:srgbClr val="5B5854"/>
              </a:solidFill>
              <a:prstDash val="solid"/>
              <a:miter lim="400000"/>
            </a:ln>
          </a:insideV>
        </a:tcBdr>
        <a:fill>
          <a:solidFill>
            <a:srgbClr val="809E35">
              <a:alpha val="10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5B5854"/>
              </a:solidFill>
              <a:prstDash val="solid"/>
              <a:miter lim="400000"/>
            </a:ln>
          </a:left>
          <a:right>
            <a:ln w="12700" cap="flat">
              <a:solidFill>
                <a:srgbClr val="5B5854"/>
              </a:solidFill>
              <a:prstDash val="solid"/>
              <a:miter lim="400000"/>
            </a:ln>
          </a:right>
          <a:top>
            <a:ln w="38100" cap="flat">
              <a:solidFill>
                <a:srgbClr val="5B585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12700" cap="flat">
              <a:solidFill>
                <a:srgbClr val="5B585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5B5854"/>
              </a:solidFill>
              <a:prstDash val="solid"/>
              <a:miter lim="400000"/>
            </a:ln>
          </a:left>
          <a:right>
            <a:ln w="12700" cap="flat">
              <a:solidFill>
                <a:srgbClr val="5B585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5B5854"/>
              </a:solidFill>
              <a:prstDash val="solid"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12700" cap="flat">
              <a:solidFill>
                <a:srgbClr val="5B5854"/>
              </a:solidFill>
              <a:prstDash val="solid"/>
              <a:miter lim="400000"/>
            </a:ln>
          </a:insideV>
        </a:tcBdr>
        <a:fill>
          <a:solidFill>
            <a:srgbClr val="619E5C">
              <a:alpha val="15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 b="def" i="def"/>
      <a:tcStyle>
        <a:tcBdr/>
        <a:fill>
          <a:solidFill>
            <a:srgbClr val="F6F2E5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 b="def" i="def"/>
      <a:tcStyle>
        <a:tcBdr/>
        <a:fill>
          <a:solidFill>
            <a:srgbClr val="F9F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 b="def" i="def"/>
      <a:tcStyle>
        <a:tcBdr/>
        <a:fill>
          <a:solidFill>
            <a:srgbClr val="FFFBF1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E9E7DC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left>
          <a:righ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top>
          <a:bottom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bottom>
          <a:insideH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H>
          <a:insideV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2">
              <a:hueOff val="-1122706"/>
              <a:satOff val="6504"/>
              <a:lumOff val="15871"/>
              <a:alpha val="12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50800" cap="flat">
              <a:solidFill>
                <a:schemeClr val="accent5">
                  <a:alpha val="75000"/>
                </a:schemeClr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top>
          <a:bottom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bottom>
          <a:insideH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H>
          <a:insideV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left>
          <a:righ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right>
          <a:top>
            <a:ln w="50800" cap="flat">
              <a:solidFill>
                <a:schemeClr val="accent5">
                  <a:alpha val="75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H>
          <a:insideV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left>
          <a:righ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50800" cap="flat">
              <a:solidFill>
                <a:schemeClr val="accent5">
                  <a:alpha val="75000"/>
                </a:schemeClr>
              </a:solidFill>
              <a:prstDash val="solid"/>
              <a:miter lim="400000"/>
            </a:ln>
          </a:bottom>
          <a:insideH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H>
          <a:insideV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hape 15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73100" y="3835400"/>
            <a:ext cx="11658600" cy="3886200"/>
          </a:xfrm>
          <a:prstGeom prst="rect">
            <a:avLst/>
          </a:prstGeom>
        </p:spPr>
        <p:txBody>
          <a:bodyPr/>
          <a:lstStyle>
            <a:lvl1pPr>
              <a:defRPr spc="208" sz="104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673100" y="2070100"/>
            <a:ext cx="11658600" cy="1778000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215" sz="54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cap="all" spc="215" sz="54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cap="all" spc="215" sz="54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cap="all" spc="215" sz="54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cap="all" spc="215" sz="54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Body Level One…"/>
          <p:cNvSpPr txBox="1"/>
          <p:nvPr>
            <p:ph type="body" idx="1"/>
          </p:nvPr>
        </p:nvSpPr>
        <p:spPr>
          <a:xfrm>
            <a:off x="673100" y="1320800"/>
            <a:ext cx="11658600" cy="7467600"/>
          </a:xfrm>
          <a:prstGeom prst="rect">
            <a:avLst/>
          </a:prstGeom>
        </p:spPr>
        <p:txBody>
          <a:bodyPr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xfrm>
            <a:off x="6338817" y="9235547"/>
            <a:ext cx="327168" cy="33760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Image"/>
          <p:cNvSpPr/>
          <p:nvPr>
            <p:ph type="pic" sz="quarter" idx="13"/>
          </p:nvPr>
        </p:nvSpPr>
        <p:spPr>
          <a:xfrm>
            <a:off x="6502400" y="4813300"/>
            <a:ext cx="5600700" cy="4051300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6" name="Image"/>
          <p:cNvSpPr/>
          <p:nvPr>
            <p:ph type="pic" sz="quarter" idx="14"/>
          </p:nvPr>
        </p:nvSpPr>
        <p:spPr>
          <a:xfrm>
            <a:off x="6502400" y="1079500"/>
            <a:ext cx="5600700" cy="3429000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7" name="Image"/>
          <p:cNvSpPr/>
          <p:nvPr>
            <p:ph type="pic" sz="half" idx="15"/>
          </p:nvPr>
        </p:nvSpPr>
        <p:spPr>
          <a:xfrm>
            <a:off x="897846" y="1079500"/>
            <a:ext cx="4978401" cy="7785100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xfrm>
            <a:off x="6338817" y="9235547"/>
            <a:ext cx="327168" cy="33760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2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Image"/>
          <p:cNvSpPr/>
          <p:nvPr>
            <p:ph type="pic" sz="half" idx="13"/>
          </p:nvPr>
        </p:nvSpPr>
        <p:spPr>
          <a:xfrm>
            <a:off x="6807200" y="1079500"/>
            <a:ext cx="5295900" cy="7785100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6" name="Image"/>
          <p:cNvSpPr/>
          <p:nvPr>
            <p:ph type="pic" sz="half" idx="14"/>
          </p:nvPr>
        </p:nvSpPr>
        <p:spPr>
          <a:xfrm>
            <a:off x="889000" y="1079500"/>
            <a:ext cx="5295900" cy="7785100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xfrm>
            <a:off x="6335522" y="9235547"/>
            <a:ext cx="327168" cy="33760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— Johnny Appleseed"/>
          <p:cNvSpPr txBox="1"/>
          <p:nvPr>
            <p:ph type="body" sz="quarter" idx="13"/>
          </p:nvPr>
        </p:nvSpPr>
        <p:spPr>
          <a:xfrm>
            <a:off x="673100" y="6483350"/>
            <a:ext cx="11658600" cy="55880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pc="52" sz="2600">
                <a:solidFill>
                  <a:schemeClr val="accent5">
                    <a:satOff val="-10854"/>
                    <a:lumOff val="-10463"/>
                  </a:schemeClr>
                </a:solidFill>
              </a:defRPr>
            </a:lvl1pPr>
          </a:lstStyle>
          <a:p>
            <a:pPr/>
            <a:r>
              <a:t>— Johnny Appleseed</a:t>
            </a:r>
          </a:p>
        </p:txBody>
      </p:sp>
      <p:sp>
        <p:nvSpPr>
          <p:cNvPr id="125" name="Type a quote here."/>
          <p:cNvSpPr txBox="1"/>
          <p:nvPr>
            <p:ph type="body" sz="quarter" idx="14"/>
          </p:nvPr>
        </p:nvSpPr>
        <p:spPr>
          <a:xfrm>
            <a:off x="673100" y="5317839"/>
            <a:ext cx="11658600" cy="1057561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464" sz="5800"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 defTabSz="914400"/>
            <a:r>
              <a:t>Type a quote here.</a:t>
            </a:r>
          </a:p>
        </p:txBody>
      </p:sp>
      <p:sp>
        <p:nvSpPr>
          <p:cNvPr id="126" name="”"/>
          <p:cNvSpPr txBox="1"/>
          <p:nvPr>
            <p:ph type="body" sz="quarter" idx="15"/>
          </p:nvPr>
        </p:nvSpPr>
        <p:spPr>
          <a:xfrm>
            <a:off x="6113659" y="7061200"/>
            <a:ext cx="779541" cy="1409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 defTabSz="647700">
              <a:spcBef>
                <a:spcPts val="0"/>
              </a:spcBef>
              <a:buClrTx/>
              <a:buSzTx/>
              <a:buNone/>
              <a:defRPr spc="180" sz="9000"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27" name="“"/>
          <p:cNvSpPr txBox="1"/>
          <p:nvPr>
            <p:ph type="body" sz="quarter" idx="16"/>
          </p:nvPr>
        </p:nvSpPr>
        <p:spPr>
          <a:xfrm>
            <a:off x="6113659" y="2565400"/>
            <a:ext cx="779541" cy="1409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 defTabSz="647700">
              <a:spcBef>
                <a:spcPts val="0"/>
              </a:spcBef>
              <a:buClrTx/>
              <a:buSzTx/>
              <a:buNone/>
              <a:defRPr spc="180" sz="9000"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6338817" y="9235547"/>
            <a:ext cx="327168" cy="33760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Image"/>
          <p:cNvSpPr/>
          <p:nvPr>
            <p:ph type="pic" idx="13"/>
          </p:nvPr>
        </p:nvSpPr>
        <p:spPr>
          <a:xfrm>
            <a:off x="-5645" y="0"/>
            <a:ext cx="13004801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ndiecommerce-white_2.png" descr="indiecommerce-white_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56291" y="9012237"/>
            <a:ext cx="3309143" cy="44011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144" name="Slide Number"/>
          <p:cNvSpPr txBox="1"/>
          <p:nvPr>
            <p:ph type="sldNum" sz="quarter" idx="2"/>
          </p:nvPr>
        </p:nvSpPr>
        <p:spPr>
          <a:xfrm>
            <a:off x="6338817" y="9235547"/>
            <a:ext cx="327168" cy="33760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 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lide Number"/>
          <p:cNvSpPr txBox="1"/>
          <p:nvPr>
            <p:ph type="sldNum" sz="quarter" idx="2"/>
          </p:nvPr>
        </p:nvSpPr>
        <p:spPr>
          <a:xfrm>
            <a:off x="6338817" y="9235547"/>
            <a:ext cx="327168" cy="33760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533400" y="3479800"/>
            <a:ext cx="11938000" cy="5765800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73100" y="1168400"/>
            <a:ext cx="11658600" cy="13335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pc="148" sz="74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73100" y="508000"/>
            <a:ext cx="11658600" cy="6731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79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cap="all" spc="79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cap="all" spc="79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cap="all" spc="79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cap="all" spc="79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 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Image"/>
          <p:cNvSpPr/>
          <p:nvPr>
            <p:ph type="pic" idx="13"/>
          </p:nvPr>
        </p:nvSpPr>
        <p:spPr>
          <a:xfrm>
            <a:off x="876300" y="2330450"/>
            <a:ext cx="11277600" cy="6477000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Body Level One…"/>
          <p:cNvSpPr txBox="1"/>
          <p:nvPr>
            <p:ph type="body" sz="quarter" idx="1"/>
          </p:nvPr>
        </p:nvSpPr>
        <p:spPr>
          <a:xfrm>
            <a:off x="673100" y="1320800"/>
            <a:ext cx="11658600" cy="4953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234" sz="2600">
                <a:latin typeface="+mn-lt"/>
                <a:ea typeface="+mn-ea"/>
                <a:cs typeface="+mn-cs"/>
                <a:sym typeface="Futura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cap="all" spc="234" sz="2600">
                <a:latin typeface="+mn-lt"/>
                <a:ea typeface="+mn-ea"/>
                <a:cs typeface="+mn-cs"/>
                <a:sym typeface="Futura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cap="all" spc="234" sz="2600">
                <a:latin typeface="+mn-lt"/>
                <a:ea typeface="+mn-ea"/>
                <a:cs typeface="+mn-cs"/>
                <a:sym typeface="Futura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cap="all" spc="234" sz="2600">
                <a:latin typeface="+mn-lt"/>
                <a:ea typeface="+mn-ea"/>
                <a:cs typeface="+mn-cs"/>
                <a:sym typeface="Futura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cap="all" spc="234" sz="2600">
                <a:latin typeface="+mn-lt"/>
                <a:ea typeface="+mn-ea"/>
                <a:cs typeface="+mn-cs"/>
                <a:sym typeface="Futur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/>
          <p:nvPr>
            <p:ph type="title"/>
          </p:nvPr>
        </p:nvSpPr>
        <p:spPr>
          <a:xfrm>
            <a:off x="673100" y="3086100"/>
            <a:ext cx="11658600" cy="3568700"/>
          </a:xfrm>
          <a:prstGeom prst="rect">
            <a:avLst/>
          </a:prstGeom>
        </p:spPr>
        <p:txBody>
          <a:bodyPr anchor="ctr"/>
          <a:lstStyle>
            <a:lvl1pPr>
              <a:defRPr spc="208" sz="104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 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673100" y="3086100"/>
            <a:ext cx="11658600" cy="3568700"/>
          </a:xfrm>
          <a:prstGeom prst="rect">
            <a:avLst/>
          </a:prstGeom>
        </p:spPr>
        <p:txBody>
          <a:bodyPr anchor="ctr"/>
          <a:lstStyle>
            <a:lvl1pPr>
              <a:defRPr spc="208" sz="10400"/>
            </a:lvl1pPr>
          </a:lstStyle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Image"/>
          <p:cNvSpPr/>
          <p:nvPr>
            <p:ph type="pic" sz="half" idx="13"/>
          </p:nvPr>
        </p:nvSpPr>
        <p:spPr>
          <a:xfrm>
            <a:off x="6191619" y="1082886"/>
            <a:ext cx="5880101" cy="77470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7" name="Title Text"/>
          <p:cNvSpPr txBox="1"/>
          <p:nvPr>
            <p:ph type="title"/>
          </p:nvPr>
        </p:nvSpPr>
        <p:spPr>
          <a:xfrm>
            <a:off x="673100" y="4191000"/>
            <a:ext cx="4889500" cy="3581400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pc="148" sz="7400"/>
            </a:lvl1pPr>
          </a:lstStyle>
          <a:p>
            <a:pPr/>
            <a:r>
              <a:t>Title Text</a:t>
            </a:r>
          </a:p>
        </p:txBody>
      </p:sp>
      <p:sp>
        <p:nvSpPr>
          <p:cNvPr id="58" name="Body Level One…"/>
          <p:cNvSpPr txBox="1"/>
          <p:nvPr>
            <p:ph type="body" sz="quarter" idx="1"/>
          </p:nvPr>
        </p:nvSpPr>
        <p:spPr>
          <a:xfrm>
            <a:off x="673100" y="2844800"/>
            <a:ext cx="4889500" cy="13589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None/>
              <a:defRPr cap="all" spc="79" sz="4000">
                <a:latin typeface="+mn-lt"/>
                <a:ea typeface="+mn-ea"/>
                <a:cs typeface="+mn-cs"/>
                <a:sym typeface="Futura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79" sz="4000">
                <a:latin typeface="+mn-lt"/>
                <a:ea typeface="+mn-ea"/>
                <a:cs typeface="+mn-cs"/>
                <a:sym typeface="Futura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79" sz="4000">
                <a:latin typeface="+mn-lt"/>
                <a:ea typeface="+mn-ea"/>
                <a:cs typeface="+mn-cs"/>
                <a:sym typeface="Futura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79" sz="4000">
                <a:latin typeface="+mn-lt"/>
                <a:ea typeface="+mn-ea"/>
                <a:cs typeface="+mn-cs"/>
                <a:sym typeface="Futura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79" sz="4000">
                <a:latin typeface="+mn-lt"/>
                <a:ea typeface="+mn-ea"/>
                <a:cs typeface="+mn-cs"/>
                <a:sym typeface="Futur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donec quis nunc"/>
          <p:cNvSpPr txBox="1"/>
          <p:nvPr>
            <p:ph type="body" sz="quarter" idx="13"/>
          </p:nvPr>
        </p:nvSpPr>
        <p:spPr>
          <a:xfrm>
            <a:off x="673100" y="1320800"/>
            <a:ext cx="11658600" cy="5362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234" sz="2600"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/>
            <a:r>
              <a:t>donec quis nunc</a:t>
            </a:r>
          </a:p>
        </p:txBody>
      </p:sp>
      <p:sp>
        <p:nvSpPr>
          <p:cNvPr id="6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donec quis nunc"/>
          <p:cNvSpPr txBox="1"/>
          <p:nvPr>
            <p:ph type="body" sz="quarter" idx="13"/>
          </p:nvPr>
        </p:nvSpPr>
        <p:spPr>
          <a:xfrm>
            <a:off x="673100" y="1320800"/>
            <a:ext cx="11658600" cy="5362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234" sz="2600"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/>
            <a:r>
              <a:t>donec quis nunc</a:t>
            </a:r>
          </a:p>
        </p:txBody>
      </p:sp>
      <p:sp>
        <p:nvSpPr>
          <p:cNvPr id="7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78" name="indiecommerce-white_2.png" descr="indiecommerce-white_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56291" y="9012237"/>
            <a:ext cx="3309143" cy="44011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79" name="Slide Number"/>
          <p:cNvSpPr txBox="1"/>
          <p:nvPr>
            <p:ph type="sldNum" sz="quarter" idx="2"/>
          </p:nvPr>
        </p:nvSpPr>
        <p:spPr>
          <a:xfrm>
            <a:off x="6338817" y="9235547"/>
            <a:ext cx="327168" cy="33760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Image"/>
          <p:cNvSpPr/>
          <p:nvPr>
            <p:ph type="pic" sz="half" idx="13"/>
          </p:nvPr>
        </p:nvSpPr>
        <p:spPr>
          <a:xfrm>
            <a:off x="6172200" y="2324089"/>
            <a:ext cx="5943600" cy="6568573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7" name="donec quis nunc"/>
          <p:cNvSpPr txBox="1"/>
          <p:nvPr>
            <p:ph type="body" sz="quarter" idx="14"/>
          </p:nvPr>
        </p:nvSpPr>
        <p:spPr>
          <a:xfrm>
            <a:off x="673100" y="1320800"/>
            <a:ext cx="11658600" cy="5362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234" sz="2600"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/>
            <a:r>
              <a:t>donec quis nunc</a:t>
            </a:r>
          </a:p>
        </p:txBody>
      </p:sp>
      <p:sp>
        <p:nvSpPr>
          <p:cNvPr id="8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9" name="Body Level One…"/>
          <p:cNvSpPr txBox="1"/>
          <p:nvPr>
            <p:ph type="body" sz="half" idx="1"/>
          </p:nvPr>
        </p:nvSpPr>
        <p:spPr>
          <a:xfrm>
            <a:off x="673100" y="2603500"/>
            <a:ext cx="4775200" cy="6019800"/>
          </a:xfrm>
          <a:prstGeom prst="rect">
            <a:avLst/>
          </a:prstGeom>
        </p:spPr>
        <p:txBody>
          <a:bodyPr/>
          <a:lstStyle>
            <a:lvl1pPr>
              <a:spcBef>
                <a:spcPts val="2800"/>
              </a:spcBef>
              <a:defRPr spc="48" sz="2400"/>
            </a:lvl1pPr>
            <a:lvl2pPr>
              <a:spcBef>
                <a:spcPts val="2800"/>
              </a:spcBef>
              <a:defRPr spc="48" sz="2400"/>
            </a:lvl2pPr>
            <a:lvl3pPr>
              <a:spcBef>
                <a:spcPts val="2800"/>
              </a:spcBef>
              <a:defRPr spc="48" sz="2400"/>
            </a:lvl3pPr>
            <a:lvl4pPr>
              <a:spcBef>
                <a:spcPts val="2800"/>
              </a:spcBef>
              <a:defRPr spc="48" sz="2400"/>
            </a:lvl4pPr>
            <a:lvl5pPr>
              <a:spcBef>
                <a:spcPts val="2800"/>
              </a:spcBef>
              <a:defRPr spc="48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/>
          <p:nvPr>
            <p:ph type="sldNum" sz="quarter" idx="2"/>
          </p:nvPr>
        </p:nvSpPr>
        <p:spPr>
          <a:xfrm>
            <a:off x="6338817" y="9235547"/>
            <a:ext cx="327168" cy="33760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73100" y="584200"/>
            <a:ext cx="11658600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73100" y="2387600"/>
            <a:ext cx="11658600" cy="645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38817" y="9234278"/>
            <a:ext cx="327168" cy="33760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cap="all" spc="28" sz="1400">
                <a:solidFill>
                  <a:srgbClr val="9A958E"/>
                </a:solidFill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ln>
            <a:noFill/>
          </a:ln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1pPr>
      <a:lvl2pPr marL="0" marR="0" indent="228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ln>
            <a:noFill/>
          </a:ln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2pPr>
      <a:lvl3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ln>
            <a:noFill/>
          </a:ln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3pPr>
      <a:lvl4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ln>
            <a:noFill/>
          </a:ln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4pPr>
      <a:lvl5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ln>
            <a:noFill/>
          </a:ln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5pPr>
      <a:lvl6pPr marL="0" marR="0" indent="1143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ln>
            <a:noFill/>
          </a:ln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6pPr>
      <a:lvl7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ln>
            <a:noFill/>
          </a:ln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7pPr>
      <a:lvl8pPr marL="0" marR="0" indent="1600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ln>
            <a:noFill/>
          </a:ln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9" strike="noStrike" sz="4000" u="none">
          <a:ln>
            <a:noFill/>
          </a:ln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9pPr>
    </p:titleStyle>
    <p:bodyStyle>
      <a:lvl1pPr marL="381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ln>
            <a:noFill/>
          </a:ln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1pPr>
      <a:lvl2pPr marL="762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ln>
            <a:noFill/>
          </a:ln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2pPr>
      <a:lvl3pPr marL="1143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ln>
            <a:noFill/>
          </a:ln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3pPr>
      <a:lvl4pPr marL="1524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ln>
            <a:noFill/>
          </a:ln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4pPr>
      <a:lvl5pPr marL="1905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ln>
            <a:noFill/>
          </a:ln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5pPr>
      <a:lvl6pPr marL="2286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ln>
            <a:noFill/>
          </a:ln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6pPr>
      <a:lvl7pPr marL="2667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ln>
            <a:noFill/>
          </a:ln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7pPr>
      <a:lvl8pPr marL="3048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ln>
            <a:noFill/>
          </a:ln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8pPr>
      <a:lvl9pPr marL="3429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ln>
            <a:noFill/>
          </a:ln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1pPr>
      <a:lvl2pPr marL="0" marR="0" indent="228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2pPr>
      <a:lvl3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3pPr>
      <a:lvl4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4pPr>
      <a:lvl5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5pPr>
      <a:lvl6pPr marL="0" marR="0" indent="1143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6pPr>
      <a:lvl7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7pPr>
      <a:lvl8pPr marL="0" marR="0" indent="1600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1">
            <a:hueOff val="328198"/>
            <a:lumOff val="-10185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Used &amp; Signed UPload"/>
          <p:cNvSpPr txBox="1"/>
          <p:nvPr>
            <p:ph type="ctrTitle"/>
          </p:nvPr>
        </p:nvSpPr>
        <p:spPr>
          <a:xfrm>
            <a:off x="673100" y="2933700"/>
            <a:ext cx="11658600" cy="3886200"/>
          </a:xfrm>
          <a:prstGeom prst="rect">
            <a:avLst/>
          </a:prstGeom>
        </p:spPr>
        <p:txBody>
          <a:bodyPr/>
          <a:lstStyle/>
          <a:p>
            <a:pPr/>
            <a:r>
              <a:t>Used &amp; Signed UPload</a:t>
            </a:r>
          </a:p>
        </p:txBody>
      </p:sp>
      <p:sp>
        <p:nvSpPr>
          <p:cNvPr id="161" name="Matt Supko…"/>
          <p:cNvSpPr txBox="1"/>
          <p:nvPr/>
        </p:nvSpPr>
        <p:spPr>
          <a:xfrm>
            <a:off x="673100" y="7543800"/>
            <a:ext cx="11658600" cy="177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defTabSz="425195">
              <a:defRPr cap="all" spc="200" sz="5022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pPr>
            <a:r>
              <a:t>Matt Supko</a:t>
            </a:r>
          </a:p>
          <a:p>
            <a:pPr defTabSz="425195">
              <a:defRPr cap="all" spc="200" sz="5022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pPr>
            <a:r>
              <a:t>March 8, 2018</a:t>
            </a:r>
          </a:p>
        </p:txBody>
      </p:sp>
      <p:pic>
        <p:nvPicPr>
          <p:cNvPr id="162" name="indiecommerce-white_2.png" descr="indiecommerce-white_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3417" y="767081"/>
            <a:ext cx="9757966" cy="129781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Automatically add “Used Copy” and “Signed Copy”"/>
          <p:cNvSpPr txBox="1"/>
          <p:nvPr>
            <p:ph type="title"/>
          </p:nvPr>
        </p:nvSpPr>
        <p:spPr>
          <a:xfrm>
            <a:off x="673100" y="584200"/>
            <a:ext cx="11658600" cy="1630363"/>
          </a:xfrm>
          <a:prstGeom prst="rect">
            <a:avLst/>
          </a:prstGeom>
        </p:spPr>
        <p:txBody>
          <a:bodyPr/>
          <a:lstStyle/>
          <a:p>
            <a:pPr/>
            <a:r>
              <a:t>Automatically add “Used Copy” and “Signed Copy”</a:t>
            </a:r>
          </a:p>
        </p:txBody>
      </p:sp>
      <p:sp>
        <p:nvSpPr>
          <p:cNvPr id="199" name="By default, “Used Copy” will be added to any copy with a condition other than New.…"/>
          <p:cNvSpPr txBox="1"/>
          <p:nvPr>
            <p:ph type="body" idx="1"/>
          </p:nvPr>
        </p:nvSpPr>
        <p:spPr>
          <a:xfrm>
            <a:off x="673100" y="2589088"/>
            <a:ext cx="11658600" cy="5820024"/>
          </a:xfrm>
          <a:prstGeom prst="rect">
            <a:avLst/>
          </a:prstGeom>
        </p:spPr>
        <p:txBody>
          <a:bodyPr/>
          <a:lstStyle/>
          <a:p>
            <a:pPr/>
            <a:r>
              <a:t>By default, </a:t>
            </a:r>
            <a:r>
              <a:rPr u="sng">
                <a:latin typeface="Avenir Heavy"/>
                <a:ea typeface="Avenir Heavy"/>
                <a:cs typeface="Avenir Heavy"/>
                <a:sym typeface="Avenir Heavy"/>
              </a:rPr>
              <a:t>“Used Copy”</a:t>
            </a:r>
            <a:r>
              <a:t> will be added to any copy with a condition other than </a:t>
            </a:r>
            <a:r>
              <a:rPr u="sng">
                <a:latin typeface="Avenir Heavy"/>
                <a:ea typeface="Avenir Heavy"/>
                <a:cs typeface="Avenir Heavy"/>
                <a:sym typeface="Avenir Heavy"/>
              </a:rPr>
              <a:t>New</a:t>
            </a:r>
            <a:r>
              <a:t>.</a:t>
            </a:r>
          </a:p>
          <a:p>
            <a:pPr/>
            <a:r>
              <a:t>By default, </a:t>
            </a:r>
            <a:r>
              <a:rPr u="sng">
                <a:latin typeface="Avenir Heavy"/>
                <a:ea typeface="Avenir Heavy"/>
                <a:cs typeface="Avenir Heavy"/>
                <a:sym typeface="Avenir Heavy"/>
              </a:rPr>
              <a:t>“Signed Copy”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 </a:t>
            </a:r>
            <a:r>
              <a:t>will be added to any copy which is marked as </a:t>
            </a:r>
            <a:r>
              <a:rPr u="sng">
                <a:latin typeface="Avenir Heavy"/>
                <a:ea typeface="Avenir Heavy"/>
                <a:cs typeface="Avenir Heavy"/>
                <a:sym typeface="Avenir Heavy"/>
              </a:rPr>
              <a:t>Signed</a:t>
            </a:r>
            <a:r>
              <a:t>.</a:t>
            </a:r>
          </a:p>
          <a:p>
            <a:pPr/>
            <a:r>
              <a:t>To customize these, go to: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Store &gt; Configuration &gt; Account Information and Preferences &gt; Configure Book Settings</a:t>
            </a:r>
            <a:endParaRPr>
              <a:latin typeface="Avenir Heavy"/>
              <a:ea typeface="Avenir Heavy"/>
              <a:cs typeface="Avenir Heavy"/>
              <a:sym typeface="Avenir Heavy"/>
            </a:endParaRPr>
          </a:p>
          <a:p>
            <a:pPr/>
            <a:r>
              <a:t>You can customize the text or erase it to disable this feature.</a:t>
            </a:r>
          </a:p>
          <a:p>
            <a:pPr/>
            <a:r>
              <a:t>Works for manually created and bulk uploaded titles.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Bulk Upload…"/>
          <p:cNvSpPr txBox="1"/>
          <p:nvPr>
            <p:ph type="title"/>
          </p:nvPr>
        </p:nvSpPr>
        <p:spPr>
          <a:xfrm>
            <a:off x="673100" y="3802583"/>
            <a:ext cx="11658600" cy="2148434"/>
          </a:xfrm>
          <a:prstGeom prst="rect">
            <a:avLst/>
          </a:prstGeom>
        </p:spPr>
        <p:txBody>
          <a:bodyPr/>
          <a:lstStyle/>
          <a:p>
            <a:pPr>
              <a:defRPr spc="110" sz="5500"/>
            </a:pPr>
            <a:r>
              <a:t>Bulk Upload</a:t>
            </a:r>
          </a:p>
          <a:p>
            <a:pPr>
              <a:defRPr spc="110" sz="5500"/>
            </a:pPr>
            <a:r>
              <a:t>Store Books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4 Stages to custom products!"/>
          <p:cNvSpPr txBox="1"/>
          <p:nvPr>
            <p:ph type="title" idx="4294967295"/>
          </p:nvPr>
        </p:nvSpPr>
        <p:spPr>
          <a:xfrm>
            <a:off x="673100" y="584200"/>
            <a:ext cx="11658600" cy="1091407"/>
          </a:xfrm>
          <a:prstGeom prst="rect">
            <a:avLst/>
          </a:prstGeom>
        </p:spPr>
        <p:txBody>
          <a:bodyPr/>
          <a:lstStyle>
            <a:lvl1pPr>
              <a:defRPr spc="104" sz="5200"/>
            </a:lvl1pPr>
          </a:lstStyle>
          <a:p>
            <a:pPr/>
            <a:r>
              <a:t>4 Stages to custom products!</a:t>
            </a:r>
          </a:p>
        </p:txBody>
      </p:sp>
      <p:sp>
        <p:nvSpPr>
          <p:cNvPr id="204" name="Rectangle"/>
          <p:cNvSpPr/>
          <p:nvPr/>
        </p:nvSpPr>
        <p:spPr>
          <a:xfrm>
            <a:off x="1777379" y="2207294"/>
            <a:ext cx="3620742" cy="2176712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cap="all" spc="32" sz="1600">
                <a:solidFill>
                  <a:schemeClr val="accent1">
                    <a:hueOff val="328198"/>
                    <a:lumOff val="-10185"/>
                  </a:schemeClr>
                </a:solidFill>
                <a:latin typeface="+mn-lt"/>
                <a:ea typeface="+mn-ea"/>
                <a:cs typeface="+mn-cs"/>
                <a:sym typeface="Futura"/>
              </a:defRPr>
            </a:pPr>
          </a:p>
        </p:txBody>
      </p:sp>
      <p:sp>
        <p:nvSpPr>
          <p:cNvPr id="205" name="1. Prepare"/>
          <p:cNvSpPr txBox="1"/>
          <p:nvPr/>
        </p:nvSpPr>
        <p:spPr>
          <a:xfrm>
            <a:off x="2791155" y="2395711"/>
            <a:ext cx="1593190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u="sng">
                <a:solidFill>
                  <a:srgbClr val="FFF7EC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1. Prepare</a:t>
            </a:r>
          </a:p>
        </p:txBody>
      </p:sp>
      <p:sp>
        <p:nvSpPr>
          <p:cNvPr id="206" name="Create your spreadsheet file"/>
          <p:cNvSpPr txBox="1"/>
          <p:nvPr/>
        </p:nvSpPr>
        <p:spPr>
          <a:xfrm>
            <a:off x="2183057" y="3006898"/>
            <a:ext cx="2809386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>
                <a:solidFill>
                  <a:srgbClr val="FFF7EC"/>
                </a:solidFill>
              </a:defRPr>
            </a:lvl1pPr>
          </a:lstStyle>
          <a:p>
            <a:pPr/>
            <a:r>
              <a:t>Create your spreadsheet file</a:t>
            </a:r>
          </a:p>
        </p:txBody>
      </p:sp>
      <p:sp>
        <p:nvSpPr>
          <p:cNvPr id="207" name="Rectangle"/>
          <p:cNvSpPr/>
          <p:nvPr/>
        </p:nvSpPr>
        <p:spPr>
          <a:xfrm>
            <a:off x="7606679" y="2207294"/>
            <a:ext cx="3620742" cy="2176712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cap="all" spc="32" sz="1600">
                <a:solidFill>
                  <a:schemeClr val="accent1">
                    <a:hueOff val="328198"/>
                    <a:lumOff val="-10185"/>
                  </a:schemeClr>
                </a:solidFill>
                <a:latin typeface="+mn-lt"/>
                <a:ea typeface="+mn-ea"/>
                <a:cs typeface="+mn-cs"/>
                <a:sym typeface="Futura"/>
              </a:defRPr>
            </a:pPr>
          </a:p>
        </p:txBody>
      </p:sp>
      <p:sp>
        <p:nvSpPr>
          <p:cNvPr id="208" name="2. Upload"/>
          <p:cNvSpPr txBox="1"/>
          <p:nvPr/>
        </p:nvSpPr>
        <p:spPr>
          <a:xfrm>
            <a:off x="8662974" y="2395711"/>
            <a:ext cx="1508152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u="sng">
                <a:solidFill>
                  <a:srgbClr val="FFF7EC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2. Upload</a:t>
            </a:r>
          </a:p>
        </p:txBody>
      </p:sp>
      <p:sp>
        <p:nvSpPr>
          <p:cNvPr id="209" name="Upload your file to the site"/>
          <p:cNvSpPr txBox="1"/>
          <p:nvPr/>
        </p:nvSpPr>
        <p:spPr>
          <a:xfrm>
            <a:off x="8012357" y="3006898"/>
            <a:ext cx="2809386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>
                <a:solidFill>
                  <a:srgbClr val="FFF7EC"/>
                </a:solidFill>
              </a:defRPr>
            </a:lvl1pPr>
          </a:lstStyle>
          <a:p>
            <a:pPr/>
            <a:r>
              <a:t>Upload your file to the site</a:t>
            </a:r>
          </a:p>
        </p:txBody>
      </p:sp>
      <p:sp>
        <p:nvSpPr>
          <p:cNvPr id="210" name="Rectangle"/>
          <p:cNvSpPr/>
          <p:nvPr/>
        </p:nvSpPr>
        <p:spPr>
          <a:xfrm>
            <a:off x="1777379" y="5369594"/>
            <a:ext cx="3620742" cy="2176712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cap="all" spc="32" sz="1600">
                <a:solidFill>
                  <a:schemeClr val="accent1">
                    <a:hueOff val="328198"/>
                    <a:lumOff val="-10185"/>
                  </a:schemeClr>
                </a:solidFill>
                <a:latin typeface="+mn-lt"/>
                <a:ea typeface="+mn-ea"/>
                <a:cs typeface="+mn-cs"/>
                <a:sym typeface="Futura"/>
              </a:defRPr>
            </a:pPr>
          </a:p>
        </p:txBody>
      </p:sp>
      <p:sp>
        <p:nvSpPr>
          <p:cNvPr id="211" name="3. Validate"/>
          <p:cNvSpPr txBox="1"/>
          <p:nvPr/>
        </p:nvSpPr>
        <p:spPr>
          <a:xfrm>
            <a:off x="2771038" y="5558011"/>
            <a:ext cx="1633424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u="sng">
                <a:solidFill>
                  <a:srgbClr val="FFF7EC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3. Validate</a:t>
            </a:r>
          </a:p>
        </p:txBody>
      </p:sp>
      <p:sp>
        <p:nvSpPr>
          <p:cNvPr id="212" name="Guided interface for double-checking data"/>
          <p:cNvSpPr txBox="1"/>
          <p:nvPr/>
        </p:nvSpPr>
        <p:spPr>
          <a:xfrm>
            <a:off x="2183057" y="6054898"/>
            <a:ext cx="2809386" cy="1358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>
                <a:solidFill>
                  <a:srgbClr val="FFF7EC"/>
                </a:solidFill>
              </a:defRPr>
            </a:lvl1pPr>
          </a:lstStyle>
          <a:p>
            <a:pPr/>
            <a:r>
              <a:t>Guided interface for double-checking data</a:t>
            </a:r>
          </a:p>
        </p:txBody>
      </p:sp>
      <p:sp>
        <p:nvSpPr>
          <p:cNvPr id="213" name="Rectangle"/>
          <p:cNvSpPr/>
          <p:nvPr/>
        </p:nvSpPr>
        <p:spPr>
          <a:xfrm>
            <a:off x="7606679" y="5369594"/>
            <a:ext cx="3620742" cy="2176712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cap="all" spc="32" sz="1600">
                <a:solidFill>
                  <a:schemeClr val="accent1">
                    <a:hueOff val="328198"/>
                    <a:lumOff val="-10185"/>
                  </a:schemeClr>
                </a:solidFill>
                <a:latin typeface="+mn-lt"/>
                <a:ea typeface="+mn-ea"/>
                <a:cs typeface="+mn-cs"/>
                <a:sym typeface="Futura"/>
              </a:defRPr>
            </a:pPr>
          </a:p>
        </p:txBody>
      </p:sp>
      <p:sp>
        <p:nvSpPr>
          <p:cNvPr id="214" name="4. Publish"/>
          <p:cNvSpPr txBox="1"/>
          <p:nvPr/>
        </p:nvSpPr>
        <p:spPr>
          <a:xfrm>
            <a:off x="8668308" y="5558011"/>
            <a:ext cx="1497484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u="sng">
                <a:solidFill>
                  <a:srgbClr val="FFF7EC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4. Publish</a:t>
            </a:r>
          </a:p>
        </p:txBody>
      </p:sp>
      <p:sp>
        <p:nvSpPr>
          <p:cNvPr id="215" name="Publish validated data live on the site"/>
          <p:cNvSpPr txBox="1"/>
          <p:nvPr/>
        </p:nvSpPr>
        <p:spPr>
          <a:xfrm>
            <a:off x="8012357" y="6054898"/>
            <a:ext cx="2809386" cy="1358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>
                <a:solidFill>
                  <a:srgbClr val="FFF7EC"/>
                </a:solidFill>
              </a:defRPr>
            </a:lvl1pPr>
          </a:lstStyle>
          <a:p>
            <a:pPr/>
            <a:r>
              <a:t>Publish validated data live on the site</a:t>
            </a:r>
          </a:p>
        </p:txBody>
      </p:sp>
      <p:sp>
        <p:nvSpPr>
          <p:cNvPr id="216" name="Line"/>
          <p:cNvSpPr/>
          <p:nvPr/>
        </p:nvSpPr>
        <p:spPr>
          <a:xfrm>
            <a:off x="5467607" y="3313253"/>
            <a:ext cx="2069586" cy="1"/>
          </a:xfrm>
          <a:prstGeom prst="line">
            <a:avLst/>
          </a:prstGeom>
          <a:ln w="76200">
            <a:solidFill>
              <a:schemeClr val="accent5">
                <a:alpha val="75000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cap="all" spc="32" sz="1600">
                <a:latin typeface="+mn-lt"/>
                <a:ea typeface="+mn-ea"/>
                <a:cs typeface="+mn-cs"/>
                <a:sym typeface="Futura"/>
              </a:defRPr>
            </a:pPr>
          </a:p>
        </p:txBody>
      </p:sp>
      <p:sp>
        <p:nvSpPr>
          <p:cNvPr id="217" name="Line"/>
          <p:cNvSpPr/>
          <p:nvPr/>
        </p:nvSpPr>
        <p:spPr>
          <a:xfrm>
            <a:off x="5467607" y="6457950"/>
            <a:ext cx="2069586" cy="0"/>
          </a:xfrm>
          <a:prstGeom prst="line">
            <a:avLst/>
          </a:prstGeom>
          <a:ln w="76200">
            <a:solidFill>
              <a:schemeClr val="accent5">
                <a:alpha val="75000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cap="all" spc="32" sz="1600">
                <a:latin typeface="+mn-lt"/>
                <a:ea typeface="+mn-ea"/>
                <a:cs typeface="+mn-cs"/>
                <a:sym typeface="Futura"/>
              </a:defRPr>
            </a:pPr>
          </a:p>
        </p:txBody>
      </p:sp>
      <p:sp>
        <p:nvSpPr>
          <p:cNvPr id="218" name="Line"/>
          <p:cNvSpPr/>
          <p:nvPr/>
        </p:nvSpPr>
        <p:spPr>
          <a:xfrm flipH="1">
            <a:off x="3632268" y="4439649"/>
            <a:ext cx="5735018" cy="793084"/>
          </a:xfrm>
          <a:prstGeom prst="line">
            <a:avLst/>
          </a:prstGeom>
          <a:ln w="76200">
            <a:solidFill>
              <a:schemeClr val="accent5">
                <a:alpha val="75000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cap="all" spc="32" sz="1600">
                <a:latin typeface="+mn-lt"/>
                <a:ea typeface="+mn-ea"/>
                <a:cs typeface="+mn-cs"/>
                <a:sym typeface="Futur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taging TableS"/>
          <p:cNvSpPr txBox="1"/>
          <p:nvPr>
            <p:ph type="title"/>
          </p:nvPr>
        </p:nvSpPr>
        <p:spPr>
          <a:xfrm>
            <a:off x="673100" y="584200"/>
            <a:ext cx="11658600" cy="1630363"/>
          </a:xfrm>
          <a:prstGeom prst="rect">
            <a:avLst/>
          </a:prstGeom>
        </p:spPr>
        <p:txBody>
          <a:bodyPr/>
          <a:lstStyle>
            <a:lvl1pPr>
              <a:defRPr spc="110" sz="5500"/>
            </a:lvl1pPr>
          </a:lstStyle>
          <a:p>
            <a:pPr/>
            <a:r>
              <a:t>Staging TableS</a:t>
            </a:r>
          </a:p>
        </p:txBody>
      </p:sp>
      <p:sp>
        <p:nvSpPr>
          <p:cNvPr id="221" name="Staging tables are temporary tables that hold product data while it is being processed and validated.…"/>
          <p:cNvSpPr txBox="1"/>
          <p:nvPr>
            <p:ph type="body" idx="1"/>
          </p:nvPr>
        </p:nvSpPr>
        <p:spPr>
          <a:xfrm>
            <a:off x="673100" y="2374900"/>
            <a:ext cx="11658600" cy="6451600"/>
          </a:xfrm>
          <a:prstGeom prst="rect">
            <a:avLst/>
          </a:prstGeom>
        </p:spPr>
        <p:txBody>
          <a:bodyPr/>
          <a:lstStyle/>
          <a:p>
            <a:pPr/>
            <a:r>
              <a:rPr u="sng">
                <a:latin typeface="Avenir Heavy"/>
                <a:ea typeface="Avenir Heavy"/>
                <a:cs typeface="Avenir Heavy"/>
                <a:sym typeface="Avenir Heavy"/>
              </a:rPr>
              <a:t>Staging tables</a:t>
            </a:r>
            <a:r>
              <a:t> are temporary tables that hold product data while it is being processed and validated.</a:t>
            </a:r>
          </a:p>
          <a:p>
            <a:pPr/>
            <a:r>
              <a:t>There are three staging tables per product class.</a:t>
            </a:r>
          </a:p>
          <a:p>
            <a:pPr/>
            <a:r>
              <a:t>Staging tables have a </a:t>
            </a:r>
            <a:r>
              <a:rPr u="sng">
                <a:latin typeface="Avenir Heavy"/>
                <a:ea typeface="Avenir Heavy"/>
                <a:cs typeface="Avenir Heavy"/>
                <a:sym typeface="Avenir Heavy"/>
              </a:rPr>
              <a:t>schema</a:t>
            </a:r>
            <a:r>
              <a:t> which reflects the details of the product class—any fields, attributes &amp; options, etc.</a:t>
            </a:r>
          </a:p>
          <a:p>
            <a:pPr/>
            <a:r>
              <a:t>Staging tables need to be </a:t>
            </a:r>
            <a:r>
              <a:rPr u="sng">
                <a:latin typeface="Avenir Heavy"/>
                <a:ea typeface="Avenir Heavy"/>
                <a:cs typeface="Avenir Heavy"/>
                <a:sym typeface="Avenir Heavy"/>
              </a:rPr>
              <a:t>rebuilt</a:t>
            </a:r>
            <a:r>
              <a:t> when a product class changes—for example, if you add or remove a field from the class.</a:t>
            </a:r>
          </a:p>
          <a:p>
            <a:pPr/>
            <a:r>
              <a:t>Staging tables will let you know if their schema is out of date.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3 Staging TableS"/>
          <p:cNvSpPr txBox="1"/>
          <p:nvPr>
            <p:ph type="title"/>
          </p:nvPr>
        </p:nvSpPr>
        <p:spPr>
          <a:xfrm>
            <a:off x="673100" y="584200"/>
            <a:ext cx="11658600" cy="1630363"/>
          </a:xfrm>
          <a:prstGeom prst="rect">
            <a:avLst/>
          </a:prstGeom>
        </p:spPr>
        <p:txBody>
          <a:bodyPr/>
          <a:lstStyle>
            <a:lvl1pPr>
              <a:defRPr spc="110" sz="5500"/>
            </a:lvl1pPr>
          </a:lstStyle>
          <a:p>
            <a:pPr/>
            <a:r>
              <a:t>3 Staging TableS</a:t>
            </a:r>
          </a:p>
        </p:txBody>
      </p:sp>
      <p:sp>
        <p:nvSpPr>
          <p:cNvPr id="224" name="Field - defines the basic properties of each product, such as the title, description, label, and base sell price.  It also includes any custom fields you have added to the class.…"/>
          <p:cNvSpPr txBox="1"/>
          <p:nvPr>
            <p:ph type="body" idx="1"/>
          </p:nvPr>
        </p:nvSpPr>
        <p:spPr>
          <a:xfrm>
            <a:off x="673100" y="2374900"/>
            <a:ext cx="11658600" cy="6451600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u="sng"/>
              <a:t>Field</a:t>
            </a:r>
            <a:r>
              <a:t> - </a:t>
            </a:r>
            <a:r>
              <a:rPr>
                <a:latin typeface="Avenir Medium"/>
                <a:ea typeface="Avenir Medium"/>
                <a:cs typeface="Avenir Medium"/>
                <a:sym typeface="Avenir Medium"/>
              </a:rPr>
              <a:t>defines the basic properties of each product, such as the title, description, label, and base sell price.  It also includes any custom fields you have added to the class.</a:t>
            </a:r>
            <a:endParaRPr>
              <a:latin typeface="Avenir Medium"/>
              <a:ea typeface="Avenir Medium"/>
              <a:cs typeface="Avenir Medium"/>
              <a:sym typeface="Avenir Medium"/>
            </a:endParaRPr>
          </a:p>
          <a:p>
            <a:pPr>
              <a:defRPr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u="sng"/>
              <a:t>Attribute</a:t>
            </a:r>
            <a:r>
              <a:rPr>
                <a:latin typeface="Avenir Medium"/>
                <a:ea typeface="Avenir Medium"/>
                <a:cs typeface="Avenir Medium"/>
                <a:sym typeface="Avenir Medium"/>
              </a:rPr>
              <a:t> - allows you to define variations of your existing products using attributes and options; for example, to specify size and color variations.  (Not used by default for store books.)</a:t>
            </a:r>
            <a:endParaRPr>
              <a:latin typeface="Avenir Medium"/>
              <a:ea typeface="Avenir Medium"/>
              <a:cs typeface="Avenir Medium"/>
              <a:sym typeface="Avenir Medium"/>
            </a:endParaRPr>
          </a:p>
          <a:p>
            <a:pPr>
              <a:defRPr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u="sng"/>
              <a:t>Stock</a:t>
            </a:r>
            <a:r>
              <a:rPr>
                <a:latin typeface="Avenir Medium"/>
                <a:ea typeface="Avenir Medium"/>
                <a:cs typeface="Avenir Medium"/>
                <a:sym typeface="Avenir Medium"/>
              </a:rPr>
              <a:t> - allows you to provide information about the quantities on hand per product, or per attribute/option combination.</a:t>
            </a:r>
            <a:endParaRPr>
              <a:latin typeface="Avenir Medium"/>
              <a:ea typeface="Avenir Medium"/>
              <a:cs typeface="Avenir Medium"/>
              <a:sym typeface="Avenir Medium"/>
            </a:endParaRPr>
          </a:p>
          <a:p>
            <a:pPr>
              <a:defRPr i="1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i="0">
                <a:latin typeface="Avenir Book Oblique"/>
                <a:ea typeface="Avenir Book Oblique"/>
                <a:cs typeface="Avenir Book Oblique"/>
                <a:sym typeface="Avenir Book Oblique"/>
              </a:rPr>
              <a:t>ONLY THE </a:t>
            </a:r>
            <a:r>
              <a:t>FIELD</a:t>
            </a:r>
            <a:r>
              <a:rPr i="0">
                <a:latin typeface="Avenir Book Oblique"/>
                <a:ea typeface="Avenir Book Oblique"/>
                <a:cs typeface="Avenir Book Oblique"/>
                <a:sym typeface="Avenir Book Oblique"/>
              </a:rPr>
              <a:t> TABLE IS REQUIRED.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Bulk Upload Validation"/>
          <p:cNvSpPr txBox="1"/>
          <p:nvPr>
            <p:ph type="title"/>
          </p:nvPr>
        </p:nvSpPr>
        <p:spPr>
          <a:xfrm>
            <a:off x="673100" y="584200"/>
            <a:ext cx="11658600" cy="1630363"/>
          </a:xfrm>
          <a:prstGeom prst="rect">
            <a:avLst/>
          </a:prstGeom>
        </p:spPr>
        <p:txBody>
          <a:bodyPr/>
          <a:lstStyle/>
          <a:p>
            <a:pPr/>
            <a:r>
              <a:t>Bulk Upload Validation</a:t>
            </a:r>
          </a:p>
        </p:txBody>
      </p:sp>
      <p:sp>
        <p:nvSpPr>
          <p:cNvPr id="227" name="Any ISBNs that match will have their information automatically filled in.…"/>
          <p:cNvSpPr txBox="1"/>
          <p:nvPr>
            <p:ph type="body" idx="1"/>
          </p:nvPr>
        </p:nvSpPr>
        <p:spPr>
          <a:xfrm>
            <a:off x="673100" y="2400300"/>
            <a:ext cx="11658600" cy="6451600"/>
          </a:xfrm>
          <a:prstGeom prst="rect">
            <a:avLst/>
          </a:prstGeom>
        </p:spPr>
        <p:txBody>
          <a:bodyPr/>
          <a:lstStyle/>
          <a:p>
            <a:pPr/>
            <a:r>
              <a:t>Any ISBNs that match will have their information automatically filled in.</a:t>
            </a:r>
          </a:p>
          <a:p>
            <a:pPr/>
            <a:r>
              <a:t>ISBNs that do not match will be provided as an exceptions report that you can download and fill in the missing details.</a:t>
            </a:r>
          </a:p>
          <a:p>
            <a:pPr/>
            <a:r>
              <a:t>You can also supply as much data as you please for all of your titles (known and unknown to IndieCommerce).  Your data will override data synced from our system.</a:t>
            </a:r>
          </a:p>
          <a:p>
            <a:pPr/>
            <a:r>
              <a:t>For validation purposes, only the first 1000 titles will be shown.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TORE BOOK…"/>
          <p:cNvSpPr txBox="1"/>
          <p:nvPr>
            <p:ph type="title"/>
          </p:nvPr>
        </p:nvSpPr>
        <p:spPr>
          <a:xfrm>
            <a:off x="673100" y="3038623"/>
            <a:ext cx="11658600" cy="3676354"/>
          </a:xfrm>
          <a:prstGeom prst="rect">
            <a:avLst/>
          </a:prstGeom>
        </p:spPr>
        <p:txBody>
          <a:bodyPr/>
          <a:lstStyle/>
          <a:p>
            <a:pPr>
              <a:defRPr spc="110" sz="5500"/>
            </a:pPr>
            <a:r>
              <a:t>STORE BOOK</a:t>
            </a:r>
          </a:p>
          <a:p>
            <a:pPr>
              <a:defRPr spc="110" sz="5500"/>
            </a:pPr>
            <a:r>
              <a:t>Bulk Upload</a:t>
            </a:r>
          </a:p>
          <a:p>
            <a:pPr>
              <a:defRPr spc="110" sz="5500"/>
            </a:pPr>
            <a:r>
              <a:t>demo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How do I get Started?"/>
          <p:cNvSpPr txBox="1"/>
          <p:nvPr>
            <p:ph type="title"/>
          </p:nvPr>
        </p:nvSpPr>
        <p:spPr>
          <a:xfrm>
            <a:off x="673100" y="584200"/>
            <a:ext cx="11658600" cy="1630363"/>
          </a:xfrm>
          <a:prstGeom prst="rect">
            <a:avLst/>
          </a:prstGeom>
        </p:spPr>
        <p:txBody>
          <a:bodyPr/>
          <a:lstStyle/>
          <a:p>
            <a:pPr/>
            <a:r>
              <a:t>How do I get Started?</a:t>
            </a:r>
          </a:p>
        </p:txBody>
      </p:sp>
      <p:sp>
        <p:nvSpPr>
          <p:cNvPr id="232" name="Let us know you’d like to try it.  ABA Staff must enable Store Books module.…"/>
          <p:cNvSpPr txBox="1"/>
          <p:nvPr>
            <p:ph type="body" idx="1"/>
          </p:nvPr>
        </p:nvSpPr>
        <p:spPr>
          <a:xfrm>
            <a:off x="673100" y="2400300"/>
            <a:ext cx="11658600" cy="6451600"/>
          </a:xfrm>
          <a:prstGeom prst="rect">
            <a:avLst/>
          </a:prstGeom>
        </p:spPr>
        <p:txBody>
          <a:bodyPr/>
          <a:lstStyle/>
          <a:p>
            <a:pPr/>
            <a:r>
              <a:t>Let us know you’d like to try it.  ABA Staff must enable Store Books module.</a:t>
            </a:r>
          </a:p>
          <a:p>
            <a:pPr/>
            <a:r>
              <a:t>Review your used inventory.  Export it from your POS to a CSV file.</a:t>
            </a:r>
          </a:p>
          <a:p>
            <a:pPr/>
            <a:r>
              <a:t>Use the template provided to begin building your import.</a:t>
            </a:r>
          </a:p>
          <a:p>
            <a:pPr/>
            <a:r>
              <a:t>Test a couple of books first before loading the full file.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AUTION: ALPHA Stage Feature"/>
          <p:cNvSpPr txBox="1"/>
          <p:nvPr>
            <p:ph type="title"/>
          </p:nvPr>
        </p:nvSpPr>
        <p:spPr>
          <a:xfrm>
            <a:off x="673100" y="584200"/>
            <a:ext cx="11658600" cy="1630363"/>
          </a:xfrm>
          <a:prstGeom prst="rect">
            <a:avLst/>
          </a:prstGeom>
        </p:spPr>
        <p:txBody>
          <a:bodyPr/>
          <a:lstStyle/>
          <a:p>
            <a:pPr/>
            <a:r>
              <a:rPr>
                <a:solidFill>
                  <a:schemeClr val="accent4">
                    <a:hueOff val="163466"/>
                    <a:satOff val="6226"/>
                    <a:lumOff val="10954"/>
                  </a:schemeClr>
                </a:solidFill>
                <a:latin typeface="Futura Bold"/>
                <a:ea typeface="Futura Bold"/>
                <a:cs typeface="Futura Bold"/>
                <a:sym typeface="Futura Bold"/>
              </a:rPr>
              <a:t>CAUTION:</a:t>
            </a:r>
            <a:r>
              <a:t> ALPHA Stage Feature</a:t>
            </a:r>
          </a:p>
        </p:txBody>
      </p:sp>
      <p:sp>
        <p:nvSpPr>
          <p:cNvPr id="235" name="Only a few stores are currently using it.  Please report any issues and we will work to resolve them.…"/>
          <p:cNvSpPr txBox="1"/>
          <p:nvPr>
            <p:ph type="body" idx="1"/>
          </p:nvPr>
        </p:nvSpPr>
        <p:spPr>
          <a:xfrm>
            <a:off x="673100" y="2400300"/>
            <a:ext cx="11658600" cy="6451600"/>
          </a:xfrm>
          <a:prstGeom prst="rect">
            <a:avLst/>
          </a:prstGeom>
        </p:spPr>
        <p:txBody>
          <a:bodyPr/>
          <a:lstStyle/>
          <a:p>
            <a:pPr/>
            <a:r>
              <a:t>Only a few stores are currently using it.  Please report any issues and we will work to resolve them.</a:t>
            </a:r>
          </a:p>
          <a:p>
            <a:pPr/>
            <a:r>
              <a:t>Store books appear in search, but look more like custom products, than print books</a:t>
            </a:r>
          </a:p>
          <a:p>
            <a:pPr/>
            <a:r>
              <a:t>Store books do not yet appear as related editions of print books</a:t>
            </a:r>
          </a:p>
          <a:p>
            <a:pPr/>
            <a:r>
              <a:t>Future enhancements to this feature will focus on improving the integration between new books and store books, including LSI</a:t>
            </a:r>
          </a:p>
          <a:p>
            <a:pPr/>
            <a:r>
              <a:t>Future enhancements may also include exports to third-party marketplaces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What is a “Store Book”?"/>
          <p:cNvSpPr txBox="1"/>
          <p:nvPr>
            <p:ph type="title"/>
          </p:nvPr>
        </p:nvSpPr>
        <p:spPr>
          <a:xfrm>
            <a:off x="673100" y="584200"/>
            <a:ext cx="11658600" cy="1630363"/>
          </a:xfrm>
          <a:prstGeom prst="rect">
            <a:avLst/>
          </a:prstGeom>
        </p:spPr>
        <p:txBody>
          <a:bodyPr/>
          <a:lstStyle/>
          <a:p>
            <a:pPr/>
            <a:r>
              <a:t>What is a “Store Book”?</a:t>
            </a:r>
          </a:p>
        </p:txBody>
      </p:sp>
      <p:sp>
        <p:nvSpPr>
          <p:cNvPr id="165" name="A store book is a unique book that appears on only one store’s website.…"/>
          <p:cNvSpPr txBox="1"/>
          <p:nvPr>
            <p:ph type="body" idx="1"/>
          </p:nvPr>
        </p:nvSpPr>
        <p:spPr>
          <a:xfrm>
            <a:off x="673100" y="2374900"/>
            <a:ext cx="11658600" cy="6451600"/>
          </a:xfrm>
          <a:prstGeom prst="rect">
            <a:avLst/>
          </a:prstGeom>
        </p:spPr>
        <p:txBody>
          <a:bodyPr/>
          <a:lstStyle/>
          <a:p>
            <a:pPr/>
            <a:r>
              <a:t>A </a:t>
            </a:r>
            <a:r>
              <a:rPr u="sng">
                <a:latin typeface="Avenir Heavy"/>
                <a:ea typeface="Avenir Heavy"/>
                <a:cs typeface="Avenir Heavy"/>
                <a:sym typeface="Avenir Heavy"/>
              </a:rPr>
              <a:t>store book</a:t>
            </a:r>
            <a:r>
              <a:t> is a unique book that appears on only one store’s website.</a:t>
            </a:r>
          </a:p>
          <a:p>
            <a:pPr/>
            <a:r>
              <a:t>It may be a unique version of an existing new book, for example, a used version or a signed copy.</a:t>
            </a:r>
          </a:p>
          <a:p>
            <a:pPr/>
            <a:r>
              <a:t>It may be an old or rare book that does not appear on other IndieCommerce sites.</a:t>
            </a:r>
          </a:p>
          <a:p>
            <a:pPr/>
            <a:r>
              <a:t>It can have different pricing.</a:t>
            </a:r>
          </a:p>
          <a:p>
            <a:pPr/>
            <a:r>
              <a:t>It can have different inventory.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New Book"/>
          <p:cNvSpPr txBox="1"/>
          <p:nvPr>
            <p:ph type="title"/>
          </p:nvPr>
        </p:nvSpPr>
        <p:spPr>
          <a:xfrm>
            <a:off x="324128" y="609600"/>
            <a:ext cx="3180161" cy="1630363"/>
          </a:xfrm>
          <a:prstGeom prst="rect">
            <a:avLst/>
          </a:prstGeom>
        </p:spPr>
        <p:txBody>
          <a:bodyPr/>
          <a:lstStyle/>
          <a:p>
            <a:pPr/>
            <a:r>
              <a:t>New Book</a:t>
            </a:r>
          </a:p>
        </p:txBody>
      </p:sp>
      <p:sp>
        <p:nvSpPr>
          <p:cNvPr id="168" name="New from Publisher or Wholesaler…"/>
          <p:cNvSpPr txBox="1"/>
          <p:nvPr>
            <p:ph type="body" sz="quarter" idx="1"/>
          </p:nvPr>
        </p:nvSpPr>
        <p:spPr>
          <a:xfrm>
            <a:off x="673100" y="5201195"/>
            <a:ext cx="3309143" cy="3625305"/>
          </a:xfrm>
          <a:prstGeom prst="rect">
            <a:avLst/>
          </a:prstGeom>
        </p:spPr>
        <p:txBody>
          <a:bodyPr/>
          <a:lstStyle/>
          <a:p>
            <a:pPr marL="377190" indent="-377190" defTabSz="452627">
              <a:spcBef>
                <a:spcPts val="300"/>
              </a:spcBef>
              <a:defRPr spc="47" sz="2376"/>
            </a:pP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New</a:t>
            </a:r>
            <a:r>
              <a:t> from Publisher or Wholesaler</a:t>
            </a:r>
          </a:p>
          <a:p>
            <a:pPr marL="377190" indent="-377190" defTabSz="452627">
              <a:spcBef>
                <a:spcPts val="300"/>
              </a:spcBef>
              <a:defRPr spc="47" sz="2376"/>
            </a:pPr>
            <a:r>
              <a:t>List Price $144.95</a:t>
            </a:r>
          </a:p>
          <a:p>
            <a:pPr marL="377190" indent="-377190" defTabSz="452627">
              <a:spcBef>
                <a:spcPts val="300"/>
              </a:spcBef>
              <a:defRPr spc="47" sz="2376"/>
            </a:pPr>
            <a:r>
              <a:t>Ingram has 100 on hand; can get more</a:t>
            </a:r>
          </a:p>
          <a:p>
            <a:pPr marL="377190" indent="-377190" defTabSz="452627">
              <a:spcBef>
                <a:spcPts val="300"/>
              </a:spcBef>
              <a:defRPr spc="47" sz="2376"/>
            </a:pPr>
            <a:r>
              <a:t>Appears automatically on all IC sites</a:t>
            </a:r>
          </a:p>
        </p:txBody>
      </p:sp>
      <p:pic>
        <p:nvPicPr>
          <p:cNvPr id="16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694" y="1710026"/>
            <a:ext cx="2557029" cy="32573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17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23885" y="1710026"/>
            <a:ext cx="2557029" cy="32573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17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12077" y="1710026"/>
            <a:ext cx="2557029" cy="32573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172" name="Used from your store only…"/>
          <p:cNvSpPr txBox="1"/>
          <p:nvPr/>
        </p:nvSpPr>
        <p:spPr>
          <a:xfrm>
            <a:off x="4847828" y="5201195"/>
            <a:ext cx="3309144" cy="3625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381000" indent="-381000" algn="l">
              <a:spcBef>
                <a:spcPts val="400"/>
              </a:spcBef>
              <a:buClr>
                <a:srgbClr val="9A958E"/>
              </a:buClr>
              <a:buSzPct val="75000"/>
              <a:buChar char="•"/>
              <a:defRPr spc="48"/>
            </a:pP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Used</a:t>
            </a:r>
            <a:r>
              <a:t> from your store only</a:t>
            </a:r>
          </a:p>
          <a:p>
            <a:pPr marL="381000" indent="-381000" algn="l">
              <a:spcBef>
                <a:spcPts val="400"/>
              </a:spcBef>
              <a:buClr>
                <a:srgbClr val="9A958E"/>
              </a:buClr>
              <a:buSzPct val="75000"/>
              <a:buChar char="•"/>
              <a:defRPr spc="48"/>
            </a:pPr>
            <a:r>
              <a:t>Sale Price $105.95</a:t>
            </a:r>
          </a:p>
          <a:p>
            <a:pPr marL="381000" indent="-381000" algn="l">
              <a:spcBef>
                <a:spcPts val="400"/>
              </a:spcBef>
              <a:buClr>
                <a:srgbClr val="9A958E"/>
              </a:buClr>
              <a:buSzPct val="75000"/>
              <a:buChar char="•"/>
              <a:defRPr spc="48"/>
            </a:pPr>
            <a:r>
              <a:t>Ingram doesn’t have it.  You only have 2.</a:t>
            </a:r>
          </a:p>
          <a:p>
            <a:pPr marL="381000" indent="-381000" algn="l">
              <a:spcBef>
                <a:spcPts val="400"/>
              </a:spcBef>
              <a:buClr>
                <a:srgbClr val="9A958E"/>
              </a:buClr>
              <a:buSzPct val="75000"/>
              <a:buChar char="•"/>
              <a:defRPr spc="48"/>
            </a:pPr>
            <a:r>
              <a:t>Appears only on your site.</a:t>
            </a:r>
          </a:p>
        </p:txBody>
      </p:sp>
      <p:sp>
        <p:nvSpPr>
          <p:cNvPr id="173" name="Signed Copy from your store only…"/>
          <p:cNvSpPr txBox="1"/>
          <p:nvPr/>
        </p:nvSpPr>
        <p:spPr>
          <a:xfrm>
            <a:off x="9436020" y="5177159"/>
            <a:ext cx="3309143" cy="3625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381000" indent="-381000" algn="l">
              <a:spcBef>
                <a:spcPts val="400"/>
              </a:spcBef>
              <a:buClr>
                <a:srgbClr val="9A958E"/>
              </a:buClr>
              <a:buSzPct val="75000"/>
              <a:buChar char="•"/>
              <a:defRPr spc="48"/>
            </a:pP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Signed Copy</a:t>
            </a:r>
            <a:r>
              <a:t> from your store only</a:t>
            </a:r>
          </a:p>
          <a:p>
            <a:pPr marL="381000" indent="-381000" algn="l">
              <a:spcBef>
                <a:spcPts val="400"/>
              </a:spcBef>
              <a:buClr>
                <a:srgbClr val="9A958E"/>
              </a:buClr>
              <a:buSzPct val="75000"/>
              <a:buChar char="•"/>
              <a:defRPr spc="48"/>
            </a:pPr>
            <a:r>
              <a:t>Sale Price $500.00</a:t>
            </a:r>
          </a:p>
          <a:p>
            <a:pPr marL="381000" indent="-381000" algn="l">
              <a:spcBef>
                <a:spcPts val="400"/>
              </a:spcBef>
              <a:buClr>
                <a:srgbClr val="9A958E"/>
              </a:buClr>
              <a:buSzPct val="75000"/>
              <a:buChar char="•"/>
              <a:defRPr spc="48"/>
            </a:pPr>
            <a:r>
              <a:t>Ingram doesn’t have it.  You only have 1.</a:t>
            </a:r>
          </a:p>
          <a:p>
            <a:pPr marL="381000" indent="-381000" algn="l">
              <a:spcBef>
                <a:spcPts val="400"/>
              </a:spcBef>
              <a:buClr>
                <a:srgbClr val="9A958E"/>
              </a:buClr>
              <a:buSzPct val="75000"/>
              <a:buChar char="•"/>
              <a:defRPr spc="48"/>
            </a:pPr>
            <a:r>
              <a:t>Appears only on your site.</a:t>
            </a:r>
          </a:p>
        </p:txBody>
      </p:sp>
      <p:sp>
        <p:nvSpPr>
          <p:cNvPr id="174" name="Rectangle"/>
          <p:cNvSpPr/>
          <p:nvPr/>
        </p:nvSpPr>
        <p:spPr>
          <a:xfrm>
            <a:off x="5223885" y="4200872"/>
            <a:ext cx="1441551" cy="637828"/>
          </a:xfrm>
          <a:prstGeom prst="rect">
            <a:avLst/>
          </a:prstGeom>
          <a:solidFill>
            <a:srgbClr val="FFF2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cap="all" spc="32" sz="16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pPr>
          </a:p>
        </p:txBody>
      </p:sp>
      <p:sp>
        <p:nvSpPr>
          <p:cNvPr id="175" name="USED"/>
          <p:cNvSpPr txBox="1"/>
          <p:nvPr/>
        </p:nvSpPr>
        <p:spPr>
          <a:xfrm>
            <a:off x="5383100" y="4234036"/>
            <a:ext cx="1123120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26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USED</a:t>
            </a:r>
          </a:p>
        </p:txBody>
      </p:sp>
      <p:sp>
        <p:nvSpPr>
          <p:cNvPr id="176" name="Star"/>
          <p:cNvSpPr/>
          <p:nvPr/>
        </p:nvSpPr>
        <p:spPr>
          <a:xfrm>
            <a:off x="10911159" y="3341687"/>
            <a:ext cx="1533483" cy="1342619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FF240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cap="all" spc="32" sz="16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pPr>
          </a:p>
        </p:txBody>
      </p:sp>
      <p:sp>
        <p:nvSpPr>
          <p:cNvPr id="177" name="SIGNED"/>
          <p:cNvSpPr txBox="1"/>
          <p:nvPr/>
        </p:nvSpPr>
        <p:spPr>
          <a:xfrm>
            <a:off x="10911159" y="3771696"/>
            <a:ext cx="1533483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SIGNED</a:t>
            </a:r>
          </a:p>
        </p:txBody>
      </p:sp>
      <p:sp>
        <p:nvSpPr>
          <p:cNvPr id="178" name="Store Book"/>
          <p:cNvSpPr txBox="1"/>
          <p:nvPr/>
        </p:nvSpPr>
        <p:spPr>
          <a:xfrm>
            <a:off x="4524126" y="609600"/>
            <a:ext cx="3956548" cy="1630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cap="all" spc="79" sz="4000"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/>
            <a:r>
              <a:t>Store Book</a:t>
            </a:r>
          </a:p>
        </p:txBody>
      </p:sp>
      <p:sp>
        <p:nvSpPr>
          <p:cNvPr id="179" name="Store Book"/>
          <p:cNvSpPr txBox="1"/>
          <p:nvPr/>
        </p:nvSpPr>
        <p:spPr>
          <a:xfrm>
            <a:off x="9112318" y="609600"/>
            <a:ext cx="3956547" cy="1630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cap="all" spc="79" sz="4000"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/>
            <a:r>
              <a:t>Store Book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How Are Store Books different from LSI?"/>
          <p:cNvSpPr txBox="1"/>
          <p:nvPr>
            <p:ph type="title"/>
          </p:nvPr>
        </p:nvSpPr>
        <p:spPr>
          <a:xfrm>
            <a:off x="673100" y="584200"/>
            <a:ext cx="11658600" cy="1630363"/>
          </a:xfrm>
          <a:prstGeom prst="rect">
            <a:avLst/>
          </a:prstGeom>
        </p:spPr>
        <p:txBody>
          <a:bodyPr/>
          <a:lstStyle/>
          <a:p>
            <a:pPr/>
            <a:r>
              <a:t>How Are Store Books different from LSI?</a:t>
            </a:r>
          </a:p>
        </p:txBody>
      </p:sp>
      <p:sp>
        <p:nvSpPr>
          <p:cNvPr id="182" name="Store books are a type of custom product (store_book product class), not a print book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Store books are a type of custom product (store_book product class), not a print book</a:t>
            </a:r>
          </a:p>
          <a:p>
            <a:pPr/>
            <a:r>
              <a:t>Store books appear on only your site</a:t>
            </a:r>
          </a:p>
          <a:p>
            <a:pPr/>
            <a:r>
              <a:t>Local Store Inventory (LSI) only takes 4 fields (ISBN, Quantity, Price, Section) and is designed for books already for sale on your site</a:t>
            </a:r>
          </a:p>
          <a:p>
            <a:pPr/>
            <a:r>
              <a:t>Store Books can be removed from sale if stock runs out (unlike new books, which can be ordered through Ingram)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Add a Store Book Manually"/>
          <p:cNvSpPr txBox="1"/>
          <p:nvPr>
            <p:ph type="title"/>
          </p:nvPr>
        </p:nvSpPr>
        <p:spPr>
          <a:xfrm>
            <a:off x="673100" y="584200"/>
            <a:ext cx="11658600" cy="1630363"/>
          </a:xfrm>
          <a:prstGeom prst="rect">
            <a:avLst/>
          </a:prstGeom>
        </p:spPr>
        <p:txBody>
          <a:bodyPr/>
          <a:lstStyle/>
          <a:p>
            <a:pPr/>
            <a:r>
              <a:t>Add a Store Book Manually</a:t>
            </a:r>
          </a:p>
        </p:txBody>
      </p:sp>
      <p:sp>
        <p:nvSpPr>
          <p:cNvPr id="185" name="Store Books are a special type of custom product, and can be added manually.…"/>
          <p:cNvSpPr txBox="1"/>
          <p:nvPr>
            <p:ph type="body" idx="1"/>
          </p:nvPr>
        </p:nvSpPr>
        <p:spPr>
          <a:xfrm>
            <a:off x="673100" y="2400300"/>
            <a:ext cx="11658600" cy="6451600"/>
          </a:xfrm>
          <a:prstGeom prst="rect">
            <a:avLst/>
          </a:prstGeom>
        </p:spPr>
        <p:txBody>
          <a:bodyPr/>
          <a:lstStyle/>
          <a:p>
            <a:pPr marL="373380" indent="-373380" defTabSz="448055">
              <a:spcBef>
                <a:spcPts val="3300"/>
              </a:spcBef>
              <a:defRPr spc="54" sz="2744"/>
            </a:pPr>
            <a:r>
              <a:t>Store Books are a special type of custom product, and can be added manually.</a:t>
            </a:r>
          </a:p>
          <a:p>
            <a:pPr marL="373380" indent="-373380" defTabSz="448055">
              <a:spcBef>
                <a:spcPts val="3300"/>
              </a:spcBef>
              <a:defRPr spc="54" sz="2744"/>
            </a:pPr>
            <a:r>
              <a:t>There are a many available fields, but only a few are required:</a:t>
            </a:r>
          </a:p>
          <a:p>
            <a:pPr lvl="1" marL="746760" indent="-373380" defTabSz="448055">
              <a:spcBef>
                <a:spcPts val="3300"/>
              </a:spcBef>
              <a:defRPr spc="54" sz="2744"/>
            </a:pPr>
            <a:r>
              <a:rPr u="sng">
                <a:latin typeface="Avenir Heavy"/>
                <a:ea typeface="Avenir Heavy"/>
                <a:cs typeface="Avenir Heavy"/>
                <a:sym typeface="Avenir Heavy"/>
              </a:rPr>
              <a:t>Title or ISBN.</a:t>
            </a:r>
            <a:r>
              <a:t>  Title will be autofilled if ISBN is provided.  Title is required if ISBN is NOT provided.</a:t>
            </a:r>
          </a:p>
          <a:p>
            <a:pPr lvl="1" marL="746760" indent="-373380" defTabSz="448055">
              <a:spcBef>
                <a:spcPts val="3300"/>
              </a:spcBef>
              <a:defRPr spc="54" sz="2744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u="sng"/>
              <a:t>Condition.</a:t>
            </a:r>
            <a:r>
              <a:t> </a:t>
            </a:r>
            <a:r>
              <a:rPr>
                <a:latin typeface="Avenir Medium"/>
                <a:ea typeface="Avenir Medium"/>
                <a:cs typeface="Avenir Medium"/>
                <a:sym typeface="Avenir Medium"/>
              </a:rPr>
              <a:t> New, Fine, Very Good, Good, Fair, Poor.</a:t>
            </a:r>
            <a:endParaRPr>
              <a:latin typeface="Avenir Medium"/>
              <a:ea typeface="Avenir Medium"/>
              <a:cs typeface="Avenir Medium"/>
              <a:sym typeface="Avenir Medium"/>
            </a:endParaRPr>
          </a:p>
          <a:p>
            <a:pPr lvl="1" marL="746760" indent="-373380" defTabSz="448055">
              <a:spcBef>
                <a:spcPts val="3300"/>
              </a:spcBef>
              <a:defRPr spc="54" sz="2744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u="sng"/>
              <a:t>SKU.</a:t>
            </a:r>
            <a:r>
              <a:rPr>
                <a:latin typeface="Avenir Medium"/>
                <a:ea typeface="Avenir Medium"/>
                <a:cs typeface="Avenir Medium"/>
                <a:sym typeface="Avenir Medium"/>
              </a:rPr>
              <a:t>  Your store’s unique SKU for this book.  Cannot be the ISBN (or any ISBN).</a:t>
            </a:r>
            <a:endParaRPr>
              <a:latin typeface="Avenir Medium"/>
              <a:ea typeface="Avenir Medium"/>
              <a:cs typeface="Avenir Medium"/>
              <a:sym typeface="Avenir Medium"/>
            </a:endParaRPr>
          </a:p>
          <a:p>
            <a:pPr lvl="1" marL="746760" indent="-373380" defTabSz="448055">
              <a:spcBef>
                <a:spcPts val="3300"/>
              </a:spcBef>
              <a:defRPr spc="54" sz="2744" u="sng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Sell Price.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TORE BOOK…"/>
          <p:cNvSpPr txBox="1"/>
          <p:nvPr>
            <p:ph type="title"/>
          </p:nvPr>
        </p:nvSpPr>
        <p:spPr>
          <a:xfrm>
            <a:off x="673100" y="3038623"/>
            <a:ext cx="11658600" cy="3676354"/>
          </a:xfrm>
          <a:prstGeom prst="rect">
            <a:avLst/>
          </a:prstGeom>
        </p:spPr>
        <p:txBody>
          <a:bodyPr/>
          <a:lstStyle/>
          <a:p>
            <a:pPr>
              <a:defRPr spc="110" sz="5500"/>
            </a:pPr>
            <a:r>
              <a:t>STORE BOOK</a:t>
            </a:r>
          </a:p>
          <a:p>
            <a:pPr>
              <a:defRPr spc="110" sz="5500"/>
            </a:pPr>
            <a:r>
              <a:t>manual entry</a:t>
            </a:r>
          </a:p>
          <a:p>
            <a:pPr>
              <a:defRPr spc="110" sz="5500"/>
            </a:pPr>
            <a:r>
              <a:t>demo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tore book Content Type"/>
          <p:cNvSpPr txBox="1"/>
          <p:nvPr>
            <p:ph type="title"/>
          </p:nvPr>
        </p:nvSpPr>
        <p:spPr>
          <a:xfrm>
            <a:off x="673100" y="584200"/>
            <a:ext cx="11658600" cy="1630363"/>
          </a:xfrm>
          <a:prstGeom prst="rect">
            <a:avLst/>
          </a:prstGeom>
        </p:spPr>
        <p:txBody>
          <a:bodyPr/>
          <a:lstStyle/>
          <a:p>
            <a:pPr/>
            <a:r>
              <a:t>store book Content Type</a:t>
            </a:r>
          </a:p>
        </p:txBody>
      </p:sp>
      <p:sp>
        <p:nvSpPr>
          <p:cNvPr id="190" name="Store books are a custom product class with some special powers, such as the ability to import data from the existing (print) book…"/>
          <p:cNvSpPr txBox="1"/>
          <p:nvPr>
            <p:ph type="body" idx="1"/>
          </p:nvPr>
        </p:nvSpPr>
        <p:spPr>
          <a:xfrm>
            <a:off x="673100" y="2400300"/>
            <a:ext cx="11658600" cy="6451600"/>
          </a:xfrm>
          <a:prstGeom prst="rect">
            <a:avLst/>
          </a:prstGeom>
        </p:spPr>
        <p:txBody>
          <a:bodyPr/>
          <a:lstStyle/>
          <a:p>
            <a:pPr/>
            <a:r>
              <a:t>Store books are a custom product class with some special powers, such as the ability to import data from the existing (print) book</a:t>
            </a:r>
          </a:p>
          <a:p>
            <a:pPr/>
            <a:r>
              <a:t>You can extend them by adding your own fields.</a:t>
            </a:r>
          </a:p>
          <a:p>
            <a:pPr/>
            <a:r>
              <a:t>You can override the content of any imported field and the value will “stick”.</a:t>
            </a:r>
          </a:p>
          <a:p>
            <a:pPr/>
            <a:r>
              <a:t>Do not remove the default fields that come with the module.  They are necessary to make the feature work.</a:t>
            </a:r>
          </a:p>
          <a:p>
            <a:pPr/>
            <a:r>
              <a:t>You </a:t>
            </a:r>
            <a:r>
              <a:rPr>
                <a:latin typeface="Avenir Book Oblique"/>
                <a:ea typeface="Avenir Book Oblique"/>
                <a:cs typeface="Avenir Book Oblique"/>
                <a:sym typeface="Avenir Book Oblique"/>
              </a:rPr>
              <a:t>can</a:t>
            </a:r>
            <a:r>
              <a:t> hide &amp; rearrange them by modifying the “Display” for the content type.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TANDARD store book fields"/>
          <p:cNvSpPr txBox="1"/>
          <p:nvPr>
            <p:ph type="title"/>
          </p:nvPr>
        </p:nvSpPr>
        <p:spPr>
          <a:xfrm>
            <a:off x="673100" y="584200"/>
            <a:ext cx="11658600" cy="1630363"/>
          </a:xfrm>
          <a:prstGeom prst="rect">
            <a:avLst/>
          </a:prstGeom>
        </p:spPr>
        <p:txBody>
          <a:bodyPr/>
          <a:lstStyle/>
          <a:p>
            <a:pPr/>
            <a:r>
              <a:t>STANDARD store book fields</a:t>
            </a:r>
          </a:p>
        </p:txBody>
      </p:sp>
      <p:sp>
        <p:nvSpPr>
          <p:cNvPr id="193" name="Title (title) - REQUIRED if not auto-filled…"/>
          <p:cNvSpPr txBox="1"/>
          <p:nvPr>
            <p:ph type="body" idx="1"/>
          </p:nvPr>
        </p:nvSpPr>
        <p:spPr>
          <a:xfrm>
            <a:off x="673100" y="1966788"/>
            <a:ext cx="11658600" cy="7293224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800"/>
              </a:spcBef>
            </a:pP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Title (title)</a:t>
            </a:r>
            <a:r>
              <a:t> - REQUIRED if not auto-filled</a:t>
            </a:r>
          </a:p>
          <a:p>
            <a:pPr>
              <a:spcBef>
                <a:spcPts val="800"/>
              </a:spcBef>
            </a:pP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ISBN (field_sb_isbn)</a:t>
            </a:r>
            <a:r>
              <a:t> - the ISBN-13, if any</a:t>
            </a:r>
          </a:p>
          <a:p>
            <a:pPr>
              <a:spcBef>
                <a:spcPts val="800"/>
              </a:spcBef>
              <a:defRPr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Primary Author (field_sb_primary_author) </a:t>
            </a:r>
            <a:r>
              <a:rPr>
                <a:latin typeface="Avenir Medium"/>
                <a:ea typeface="Avenir Medium"/>
                <a:cs typeface="Avenir Medium"/>
                <a:sym typeface="Avenir Medium"/>
              </a:rPr>
              <a:t>- The primary author.</a:t>
            </a:r>
            <a:endParaRPr>
              <a:latin typeface="Avenir Medium"/>
              <a:ea typeface="Avenir Medium"/>
              <a:cs typeface="Avenir Medium"/>
              <a:sym typeface="Avenir Medium"/>
            </a:endParaRPr>
          </a:p>
          <a:p>
            <a:pPr>
              <a:spcBef>
                <a:spcPts val="800"/>
              </a:spcBef>
              <a:defRPr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Other Authors (field_sb_other_authors) </a:t>
            </a:r>
            <a:r>
              <a:rPr>
                <a:latin typeface="Avenir Medium"/>
                <a:ea typeface="Avenir Medium"/>
                <a:cs typeface="Avenir Medium"/>
                <a:sym typeface="Avenir Medium"/>
              </a:rPr>
              <a:t>- Any additional authors or contributors to the book.</a:t>
            </a:r>
            <a:endParaRPr>
              <a:latin typeface="Avenir Medium"/>
              <a:ea typeface="Avenir Medium"/>
              <a:cs typeface="Avenir Medium"/>
              <a:sym typeface="Avenir Medium"/>
            </a:endParaRPr>
          </a:p>
          <a:p>
            <a:pPr>
              <a:spcBef>
                <a:spcPts val="800"/>
              </a:spcBef>
            </a:pP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Binding Type (fld_field_sb_binding_type)</a:t>
            </a:r>
            <a:r>
              <a:t> - The binding type. Restricted values allowed (Hardcover, Paperback, etc.)</a:t>
            </a:r>
          </a:p>
          <a:p>
            <a:pPr>
              <a:spcBef>
                <a:spcPts val="800"/>
              </a:spcBef>
              <a:defRPr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Publisher (fld_field_sb_publisher)</a:t>
            </a:r>
            <a:r>
              <a:rPr>
                <a:latin typeface="Avenir Medium"/>
                <a:ea typeface="Avenir Medium"/>
                <a:cs typeface="Avenir Medium"/>
                <a:sym typeface="Avenir Medium"/>
              </a:rPr>
              <a:t> - The publisher of the book.</a:t>
            </a:r>
          </a:p>
          <a:p>
            <a:pPr>
              <a:spcBef>
                <a:spcPts val="800"/>
              </a:spcBef>
            </a:pP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Publication Date (fld_field_sb_pubdate)</a:t>
            </a:r>
            <a:r>
              <a:t> - The publication date.</a:t>
            </a:r>
          </a:p>
          <a:p>
            <a:pPr>
              <a:spcBef>
                <a:spcPts val="800"/>
              </a:spcBef>
            </a:pP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Book Description (field_sb_description)</a:t>
            </a:r>
            <a:r>
              <a:t> - The standard publisher's description of the book.</a:t>
            </a:r>
          </a:p>
          <a:p>
            <a:pPr>
              <a:spcBef>
                <a:spcPts val="800"/>
              </a:spcBef>
            </a:pP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Cover Image (fld_uc_product_image)</a:t>
            </a:r>
            <a:r>
              <a:t> - a URL to the image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TORE-SPECIFIC store book fields"/>
          <p:cNvSpPr txBox="1"/>
          <p:nvPr>
            <p:ph type="title"/>
          </p:nvPr>
        </p:nvSpPr>
        <p:spPr>
          <a:xfrm>
            <a:off x="673100" y="584200"/>
            <a:ext cx="11658600" cy="1630363"/>
          </a:xfrm>
          <a:prstGeom prst="rect">
            <a:avLst/>
          </a:prstGeom>
        </p:spPr>
        <p:txBody>
          <a:bodyPr/>
          <a:lstStyle/>
          <a:p>
            <a:pPr/>
            <a:r>
              <a:t>STORE-SPECIFIC store book fields</a:t>
            </a:r>
          </a:p>
        </p:txBody>
      </p:sp>
      <p:sp>
        <p:nvSpPr>
          <p:cNvPr id="196" name="Condition (field_sb_condition) - REQUIRED - Must be one of the following values: New, Fine, Very Good, Good, Fair, Poor…"/>
          <p:cNvSpPr txBox="1"/>
          <p:nvPr>
            <p:ph type="body" idx="1"/>
          </p:nvPr>
        </p:nvSpPr>
        <p:spPr>
          <a:xfrm>
            <a:off x="673100" y="1966788"/>
            <a:ext cx="11658600" cy="7293224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800"/>
              </a:spcBef>
            </a:pP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Condition (field_sb_condition)</a:t>
            </a:r>
            <a:r>
              <a:t> - REQUIRED - Must be one of the following values: New, Fine, Very Good, Good, Fair, Poor</a:t>
            </a:r>
          </a:p>
          <a:p>
            <a:pPr>
              <a:spcBef>
                <a:spcPts val="800"/>
              </a:spcBef>
            </a:pP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Dust Jacket Condition (field_sb_dj_condition)</a:t>
            </a:r>
            <a:r>
              <a:t> - If provided, must be one of the following values: New, Fine, Very Good, Good, Fair, Poor, Missing, N/A</a:t>
            </a:r>
          </a:p>
          <a:p>
            <a:pPr>
              <a:spcBef>
                <a:spcPts val="800"/>
              </a:spcBef>
            </a:pP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Signed Copy? (field_sb_signed)</a:t>
            </a:r>
            <a:r>
              <a:t> - Yes/No</a:t>
            </a:r>
          </a:p>
          <a:p>
            <a:pPr>
              <a:spcBef>
                <a:spcPts val="800"/>
              </a:spcBef>
            </a:pP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Inscribed? (field_sb_inscribed)</a:t>
            </a:r>
            <a:r>
              <a:t> - Yes/No - Did the author write anything in the book in addition to signing it, such as the recipient's name?</a:t>
            </a:r>
          </a:p>
          <a:p>
            <a:pPr>
              <a:spcBef>
                <a:spcPts val="800"/>
              </a:spcBef>
            </a:pP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Ex-Library? (field_sb_signed)</a:t>
            </a:r>
            <a:r>
              <a:t> - Yes/No</a:t>
            </a:r>
          </a:p>
          <a:p>
            <a:pPr>
              <a:spcBef>
                <a:spcPts val="800"/>
              </a:spcBef>
            </a:pP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Advance Reading Copy? (field_sb_signed)</a:t>
            </a:r>
            <a:r>
              <a:t> - Yes/No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6" grpId="1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New_Template8">
  <a:themeElements>
    <a:clrScheme name="New_Template8">
      <a:dk1>
        <a:srgbClr val="5B5854"/>
      </a:dk1>
      <a:lt1>
        <a:srgbClr val="072B5B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8">
      <a:majorFont>
        <a:latin typeface="Futura"/>
        <a:ea typeface="Futura"/>
        <a:cs typeface="Futura"/>
      </a:majorFont>
      <a:minorFont>
        <a:latin typeface="Futura"/>
        <a:ea typeface="Futura"/>
        <a:cs typeface="Futura"/>
      </a:minorFont>
    </a:fontScheme>
    <a:fmtScheme name="New_Template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32" strike="noStrike" sz="1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Futu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5">
              <a:alpha val="75000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B5854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8">
  <a:themeElements>
    <a:clrScheme name="New_Template8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8">
      <a:majorFont>
        <a:latin typeface="Futura"/>
        <a:ea typeface="Futura"/>
        <a:cs typeface="Futura"/>
      </a:majorFont>
      <a:minorFont>
        <a:latin typeface="Futura"/>
        <a:ea typeface="Futura"/>
        <a:cs typeface="Futura"/>
      </a:minorFont>
    </a:fontScheme>
    <a:fmtScheme name="New_Template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32" strike="noStrike" sz="1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Futu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5">
              <a:alpha val="75000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B5854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